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</p:sldMasterIdLst>
  <p:notesMasterIdLst>
    <p:notesMasterId r:id="rId29"/>
  </p:notesMasterIdLst>
  <p:handoutMasterIdLst>
    <p:handoutMasterId r:id="rId30"/>
  </p:handoutMasterIdLst>
  <p:sldIdLst>
    <p:sldId id="570" r:id="rId5"/>
    <p:sldId id="285" r:id="rId6"/>
    <p:sldId id="637" r:id="rId7"/>
    <p:sldId id="571" r:id="rId8"/>
    <p:sldId id="596" r:id="rId9"/>
    <p:sldId id="564" r:id="rId10"/>
    <p:sldId id="647" r:id="rId11"/>
    <p:sldId id="633" r:id="rId12"/>
    <p:sldId id="641" r:id="rId13"/>
    <p:sldId id="640" r:id="rId14"/>
    <p:sldId id="642" r:id="rId15"/>
    <p:sldId id="646" r:id="rId16"/>
    <p:sldId id="644" r:id="rId17"/>
    <p:sldId id="634" r:id="rId18"/>
    <p:sldId id="645" r:id="rId19"/>
    <p:sldId id="586" r:id="rId20"/>
    <p:sldId id="588" r:id="rId21"/>
    <p:sldId id="287" r:id="rId22"/>
    <p:sldId id="635" r:id="rId23"/>
    <p:sldId id="289" r:id="rId24"/>
    <p:sldId id="649" r:id="rId25"/>
    <p:sldId id="291" r:id="rId26"/>
    <p:sldId id="293" r:id="rId27"/>
    <p:sldId id="648" r:id="rId28"/>
  </p:sldIdLst>
  <p:sldSz cx="9144000" cy="5143500" type="screen16x9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612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 McLaughlin" initials="JM" lastIdx="6" clrIdx="0">
    <p:extLst/>
  </p:cmAuthor>
  <p:cmAuthor id="2" name="Sue Goldberger" initials="SG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9" autoAdjust="0"/>
    <p:restoredTop sz="86474" autoAdjust="0"/>
  </p:normalViewPr>
  <p:slideViewPr>
    <p:cSldViewPr>
      <p:cViewPr varScale="1">
        <p:scale>
          <a:sx n="108" d="100"/>
          <a:sy n="108" d="100"/>
        </p:scale>
        <p:origin x="216" y="544"/>
      </p:cViewPr>
      <p:guideLst>
        <p:guide orient="horz" pos="816"/>
        <p:guide pos="3840"/>
        <p:guide orient="horz" pos="612"/>
        <p:guide pos="2880"/>
      </p:guideLst>
    </p:cSldViewPr>
  </p:slideViewPr>
  <p:outlineViewPr>
    <p:cViewPr>
      <p:scale>
        <a:sx n="33" d="100"/>
        <a:sy n="33" d="100"/>
      </p:scale>
      <p:origin x="0" y="-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560" y="9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handoutMaster" Target="handoutMasters/handoutMaster1.xml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 McLaughlin" userId="5d4487a0-6929-4738-986a-3bf1ef0c2b84" providerId="ADAL" clId="{FE20B492-2021-4BCA-952F-84408D9FC390}"/>
    <pc:docChg chg="modSld">
      <pc:chgData name="Joseph McLaughlin" userId="5d4487a0-6929-4738-986a-3bf1ef0c2b84" providerId="ADAL" clId="{FE20B492-2021-4BCA-952F-84408D9FC390}" dt="2021-03-11T14:20:31.038" v="78" actId="20577"/>
      <pc:docMkLst>
        <pc:docMk/>
      </pc:docMkLst>
      <pc:sldChg chg="modSp">
        <pc:chgData name="Joseph McLaughlin" userId="5d4487a0-6929-4738-986a-3bf1ef0c2b84" providerId="ADAL" clId="{FE20B492-2021-4BCA-952F-84408D9FC390}" dt="2021-03-11T14:20:31.038" v="78" actId="20577"/>
        <pc:sldMkLst>
          <pc:docMk/>
          <pc:sldMk cId="537385625" sldId="596"/>
        </pc:sldMkLst>
        <pc:spChg chg="mod">
          <ac:chgData name="Joseph McLaughlin" userId="5d4487a0-6929-4738-986a-3bf1ef0c2b84" providerId="ADAL" clId="{FE20B492-2021-4BCA-952F-84408D9FC390}" dt="2021-03-11T14:20:31.038" v="78" actId="20577"/>
          <ac:spMkLst>
            <pc:docMk/>
            <pc:sldMk cId="537385625" sldId="596"/>
            <ac:spMk id="7" creationId="{25DDFA6A-F8AF-410C-99DA-65B9961B1ED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about:blank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https://bostonpic.sharepoint.com/sites/Research/Shared%20Documents/Postsecondary/Good%20First%20Jobs%20(Burning%20Glass%20-%20Next%20Gen%20-%20tBf)/Data/Excel%20Tables/Good%20First%20Jobs%20Charts%20for%20TBF_rev_125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 data for PP'!$C$6</c:f>
              <c:strCache>
                <c:ptCount val="1"/>
                <c:pt idx="0">
                  <c:v>$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data for PP'!$B$7:$B$8</c:f>
              <c:strCache>
                <c:ptCount val="2"/>
                <c:pt idx="0">
                  <c:v>Bottom Line
(N = 133)</c:v>
                </c:pt>
                <c:pt idx="1">
                  <c:v>All Graduates in New England
(NACE Survey)</c:v>
                </c:pt>
              </c:strCache>
            </c:strRef>
          </c:cat>
          <c:val>
            <c:numRef>
              <c:f>'Chart data for PP'!$C$7:$C$8</c:f>
              <c:numCache>
                <c:formatCode>"$"#,##0_);[Red]\("$"#,##0\)</c:formatCode>
                <c:ptCount val="2"/>
                <c:pt idx="0">
                  <c:v>44849.0</c:v>
                </c:pt>
                <c:pt idx="1">
                  <c:v>54994.0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18-46F6-A1AC-A51194E81C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40261808"/>
        <c:axId val="-137783376"/>
      </c:barChart>
      <c:catAx>
        <c:axId val="-14026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-137783376"/>
        <c:crosses val="autoZero"/>
        <c:auto val="1"/>
        <c:lblAlgn val="ctr"/>
        <c:lblOffset val="100"/>
        <c:noMultiLvlLbl val="0"/>
      </c:catAx>
      <c:valAx>
        <c:axId val="-137783376"/>
        <c:scaling>
          <c:orientation val="minMax"/>
        </c:scaling>
        <c:delete val="1"/>
        <c:axPos val="l"/>
        <c:numFmt formatCode="&quot;$&quot;#,##0_);[Red]\(&quot;$&quot;#,##0\)" sourceLinked="1"/>
        <c:majorTickMark val="none"/>
        <c:minorTickMark val="none"/>
        <c:tickLblPos val="nextTo"/>
        <c:crossAx val="-14026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latin typeface="Gill Sans MT" panose="020B0502020104020203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61222791201598"/>
          <c:y val="0.0489296636085627"/>
          <c:w val="0.96775544175968"/>
          <c:h val="0.709933540417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'Chart data for PP'!$C$1</c:f>
              <c:strCache>
                <c:ptCount val="1"/>
                <c:pt idx="0">
                  <c:v>#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87-4B50-ADFE-9DDBCB730BB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1,300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EAC-447F-8EBE-36D7AC1F844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data for PP'!$B$2:$B$3</c:f>
              <c:strCache>
                <c:ptCount val="2"/>
                <c:pt idx="0">
                  <c:v>Projected # of Graduates Attending 4-Year Colleges in Massachusetts</c:v>
                </c:pt>
                <c:pt idx="1">
                  <c:v>Current Capacity to Serve New Students in Mult-year Intensive Career Services Programming</c:v>
                </c:pt>
              </c:strCache>
            </c:strRef>
          </c:cat>
          <c:val>
            <c:numRef>
              <c:f>'Chart data for PP'!$C$2:$C$3</c:f>
              <c:numCache>
                <c:formatCode>General</c:formatCode>
                <c:ptCount val="2"/>
                <c:pt idx="0" formatCode="#,##0">
                  <c:v>1301.0</c:v>
                </c:pt>
                <c:pt idx="1">
                  <c:v>520.0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87-4B50-ADFE-9DDBCB730B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45692704"/>
        <c:axId val="-135099104"/>
      </c:barChart>
      <c:catAx>
        <c:axId val="-14569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099104"/>
        <c:crosses val="autoZero"/>
        <c:auto val="1"/>
        <c:lblAlgn val="ctr"/>
        <c:lblOffset val="100"/>
        <c:noMultiLvlLbl val="0"/>
      </c:catAx>
      <c:valAx>
        <c:axId val="-13509910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-14569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002" cy="462721"/>
          </a:xfrm>
          <a:prstGeom prst="rect">
            <a:avLst/>
          </a:prstGeom>
        </p:spPr>
        <p:txBody>
          <a:bodyPr vert="horz" lIns="87487" tIns="43744" rIns="87487" bIns="4374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566" y="0"/>
            <a:ext cx="3012002" cy="462721"/>
          </a:xfrm>
          <a:prstGeom prst="rect">
            <a:avLst/>
          </a:prstGeom>
        </p:spPr>
        <p:txBody>
          <a:bodyPr vert="horz" lIns="87487" tIns="43744" rIns="87487" bIns="43744" rtlCol="0"/>
          <a:lstStyle>
            <a:lvl1pPr algn="r">
              <a:defRPr sz="1200"/>
            </a:lvl1pPr>
          </a:lstStyle>
          <a:p>
            <a:pPr>
              <a:defRPr/>
            </a:pPr>
            <a:fld id="{05838487-6185-064A-8953-73EF19654B71}" type="datetimeFigureOut">
              <a:rPr lang="en-US"/>
              <a:pPr>
                <a:defRPr/>
              </a:pPr>
              <a:t>3/11/21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55"/>
            <a:ext cx="3012002" cy="462720"/>
          </a:xfrm>
          <a:prstGeom prst="rect">
            <a:avLst/>
          </a:prstGeom>
        </p:spPr>
        <p:txBody>
          <a:bodyPr vert="horz" lIns="87487" tIns="43744" rIns="87487" bIns="4374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566" y="8773355"/>
            <a:ext cx="3012002" cy="462720"/>
          </a:xfrm>
          <a:prstGeom prst="rect">
            <a:avLst/>
          </a:prstGeom>
        </p:spPr>
        <p:txBody>
          <a:bodyPr vert="horz" lIns="87487" tIns="43744" rIns="87487" bIns="43744" rtlCol="0" anchor="b"/>
          <a:lstStyle>
            <a:lvl1pPr algn="r">
              <a:defRPr sz="1200"/>
            </a:lvl1pPr>
          </a:lstStyle>
          <a:p>
            <a:pPr>
              <a:defRPr/>
            </a:pPr>
            <a:fld id="{4BE93440-355D-BB49-8A40-E562DBB147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0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2002" cy="46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08" tIns="45804" rIns="91608" bIns="45804" numCol="1" anchor="t" anchorCtr="0" compatLnSpc="1">
            <a:prstTxWarp prst="textNoShape">
              <a:avLst/>
            </a:prstTxWarp>
          </a:bodyPr>
          <a:lstStyle>
            <a:lvl1pPr defTabSz="915878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566" y="0"/>
            <a:ext cx="3012002" cy="46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08" tIns="45804" rIns="91608" bIns="45804" numCol="1" anchor="t" anchorCtr="0" compatLnSpc="1">
            <a:prstTxWarp prst="textNoShape">
              <a:avLst/>
            </a:prstTxWarp>
          </a:bodyPr>
          <a:lstStyle>
            <a:lvl1pPr algn="r" defTabSz="915878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6875" y="692150"/>
            <a:ext cx="61563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10" y="4387442"/>
            <a:ext cx="5559456" cy="415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08" tIns="45804" rIns="91608" bIns="458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1829"/>
            <a:ext cx="3012002" cy="46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08" tIns="45804" rIns="91608" bIns="45804" numCol="1" anchor="b" anchorCtr="0" compatLnSpc="1">
            <a:prstTxWarp prst="textNoShape">
              <a:avLst/>
            </a:prstTxWarp>
          </a:bodyPr>
          <a:lstStyle>
            <a:lvl1pPr defTabSz="915878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566" y="8771829"/>
            <a:ext cx="3012002" cy="46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08" tIns="45804" rIns="91608" bIns="45804" numCol="1" anchor="b" anchorCtr="0" compatLnSpc="1">
            <a:prstTxWarp prst="textNoShape">
              <a:avLst/>
            </a:prstTxWarp>
          </a:bodyPr>
          <a:lstStyle>
            <a:lvl1pPr algn="r" defTabSz="915878" eaLnBrk="1" hangingPunct="1">
              <a:defRPr sz="1300"/>
            </a:lvl1pPr>
          </a:lstStyle>
          <a:p>
            <a:pPr>
              <a:defRPr/>
            </a:pPr>
            <a:fld id="{3AE838DB-D78E-9B47-A104-BA9B4B9AB4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3417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63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838DB-D78E-9B47-A104-BA9B4B9AB4F3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5349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838DB-D78E-9B47-A104-BA9B4B9AB4F3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1185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63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838DB-D78E-9B47-A104-BA9B4B9AB4F3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9141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63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838DB-D78E-9B47-A104-BA9B4B9AB4F3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7567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838DB-D78E-9B47-A104-BA9B4B9AB4F3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2587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838DB-D78E-9B47-A104-BA9B4B9AB4F3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4879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838DB-D78E-9B47-A104-BA9B4B9AB4F3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7928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838DB-D78E-9B47-A104-BA9B4B9AB4F3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6645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838DB-D78E-9B47-A104-BA9B4B9AB4F3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50637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838DB-D78E-9B47-A104-BA9B4B9AB4F3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9280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838DB-D78E-9B47-A104-BA9B4B9AB4F3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1699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838DB-D78E-9B47-A104-BA9B4B9AB4F3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22432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838DB-D78E-9B47-A104-BA9B4B9AB4F3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26964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838DB-D78E-9B47-A104-BA9B4B9AB4F3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3336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838DB-D78E-9B47-A104-BA9B4B9AB4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140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838DB-D78E-9B47-A104-BA9B4B9AB4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902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838DB-D78E-9B47-A104-BA9B4B9AB4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126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838DB-D78E-9B47-A104-BA9B4B9AB4F3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349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838DB-D78E-9B47-A104-BA9B4B9AB4F3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4232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838DB-D78E-9B47-A104-BA9B4B9AB4F3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086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838DB-D78E-9B47-A104-BA9B4B9AB4F3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0305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838DB-D78E-9B47-A104-BA9B4B9AB4F3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2428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838DB-D78E-9B47-A104-BA9B4B9AB4F3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2630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838DB-D78E-9B47-A104-BA9B4B9AB4F3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873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90600" y="1143000"/>
            <a:ext cx="7162800" cy="142875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FontTx/>
              <a:buNone/>
              <a:defRPr sz="3300" b="1" i="0" baseline="0">
                <a:solidFill>
                  <a:schemeClr val="accent1"/>
                </a:solidFill>
                <a:latin typeface="Gill Sans MT" charset="0"/>
              </a:defRPr>
            </a:lvl1pPr>
            <a:lvl2pPr marL="342900" indent="0">
              <a:buFontTx/>
              <a:buNone/>
              <a:defRPr sz="3300" b="1" i="0" baseline="0">
                <a:latin typeface="Gill Sans MT" charset="0"/>
              </a:defRPr>
            </a:lvl2pPr>
            <a:lvl3pPr marL="685800" indent="0">
              <a:buFontTx/>
              <a:buNone/>
              <a:defRPr sz="3300" b="1" i="0" baseline="0">
                <a:latin typeface="Gill Sans MT" charset="0"/>
              </a:defRPr>
            </a:lvl3pPr>
            <a:lvl4pPr marL="1028700" indent="0">
              <a:buFontTx/>
              <a:buNone/>
              <a:defRPr sz="3300" b="1" i="0" baseline="0">
                <a:latin typeface="Gill Sans MT" charset="0"/>
              </a:defRPr>
            </a:lvl4pPr>
            <a:lvl5pPr marL="1371600" indent="0">
              <a:buFontTx/>
              <a:buNone/>
              <a:defRPr sz="3300" b="1" i="0" baseline="0">
                <a:latin typeface="Gill Sans M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990600" y="2800350"/>
            <a:ext cx="7162800" cy="194310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FontTx/>
              <a:buNone/>
              <a:defRPr sz="2400" baseline="0">
                <a:latin typeface="Gill Sans MT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330995"/>
            <a:ext cx="6553200" cy="297656"/>
          </a:xfrm>
          <a:prstGeom prst="rect">
            <a:avLst/>
          </a:prstGeom>
        </p:spPr>
        <p:txBody>
          <a:bodyPr lIns="68580" tIns="34290" rIns="68580" bIns="34290"/>
          <a:lstStyle>
            <a:lvl1pPr algn="r">
              <a:defRPr sz="1700" baseline="0">
                <a:solidFill>
                  <a:schemeClr val="accent1"/>
                </a:solidFill>
                <a:latin typeface="Gill Sans M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0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D770-659B-4E1D-B812-4E78E42E3FC6}" type="datetimeFigureOut">
              <a:rPr lang="en-US" smtClean="0"/>
              <a:t>3/11/21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97A8-5B7A-4085-8693-F9F565FC68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02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D770-659B-4E1D-B812-4E78E42E3FC6}" type="datetimeFigureOut">
              <a:rPr lang="en-US" smtClean="0"/>
              <a:t>3/11/21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97A8-5B7A-4085-8693-F9F565FC68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6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914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457200" y="685800"/>
            <a:ext cx="8229600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04" y="294085"/>
            <a:ext cx="1285875" cy="33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9" r:id="rId2"/>
    <p:sldLayoutId id="2147483700" r:id="rId3"/>
    <p:sldLayoutId id="2147483701" r:id="rId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2.jpeg"/><Relationship Id="rId5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2.jpeg"/><Relationship Id="rId5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g"/><Relationship Id="rId5" Type="http://schemas.openxmlformats.org/officeDocument/2006/relationships/hyperlink" Target="about:blank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2.jpeg"/><Relationship Id="rId5" Type="http://schemas.openxmlformats.org/officeDocument/2006/relationships/image" Target="../media/image13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378FCD-BC48-4521-8D50-15DC3C8BB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668" y="1023062"/>
            <a:ext cx="4572000" cy="1790700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rgbClr val="003594"/>
                </a:solidFill>
                <a:latin typeface="Gill Sans MT Bold" panose="020B0802020104020203" pitchFamily="34" charset="0"/>
              </a:rPr>
              <a:t>Mobilizing for Opportunity: </a:t>
            </a:r>
            <a:br>
              <a:rPr lang="en-US" sz="2600" b="1" dirty="0">
                <a:solidFill>
                  <a:srgbClr val="003594"/>
                </a:solidFill>
                <a:latin typeface="Gill Sans MT Bold" panose="020B0802020104020203" pitchFamily="34" charset="0"/>
              </a:rPr>
            </a:br>
            <a:r>
              <a:rPr lang="en-US" sz="1000" b="1" dirty="0">
                <a:solidFill>
                  <a:srgbClr val="003594"/>
                </a:solidFill>
                <a:latin typeface="Gill Sans MT Bold" panose="020B0802020104020203" pitchFamily="34" charset="0"/>
              </a:rPr>
              <a:t/>
            </a:r>
            <a:br>
              <a:rPr lang="en-US" sz="1000" b="1" dirty="0">
                <a:solidFill>
                  <a:srgbClr val="003594"/>
                </a:solidFill>
                <a:latin typeface="Gill Sans MT Bold" panose="020B0802020104020203" pitchFamily="34" charset="0"/>
              </a:rPr>
            </a:br>
            <a:r>
              <a:rPr lang="en-US" sz="2600" i="1" dirty="0">
                <a:solidFill>
                  <a:srgbClr val="003594"/>
                </a:solidFill>
                <a:latin typeface="Gill Sans MT Bold" panose="020B0802020104020203" pitchFamily="34" charset="0"/>
              </a:rPr>
              <a:t>Connecting Low-Income College Students to Internships and Good First Jobs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23B6BC7-6D58-42F2-888D-FA27DC227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05150"/>
            <a:ext cx="5177337" cy="1241822"/>
          </a:xfrm>
        </p:spPr>
        <p:txBody>
          <a:bodyPr/>
          <a:lstStyle/>
          <a:p>
            <a:r>
              <a:rPr lang="en-US" sz="1600" dirty="0">
                <a:latin typeface="Gill Sans MT"/>
              </a:rPr>
              <a:t>Susan Goldberger, Burning Glass Technologies</a:t>
            </a:r>
          </a:p>
          <a:p>
            <a:r>
              <a:rPr lang="en-US" sz="1600" dirty="0">
                <a:latin typeface="Gill Sans MT"/>
              </a:rPr>
              <a:t>Joseph McLaughlin, Boston Private Industry Council</a:t>
            </a:r>
          </a:p>
          <a:p>
            <a:r>
              <a:rPr lang="en-US" sz="1600" dirty="0">
                <a:latin typeface="Gill Sans MT"/>
              </a:rPr>
              <a:t>Nancy Snyder, NextGen Talent</a:t>
            </a:r>
          </a:p>
          <a:p>
            <a:endParaRPr lang="en-US" sz="1600" dirty="0">
              <a:latin typeface="Gill Sans MT"/>
            </a:endParaRPr>
          </a:p>
          <a:p>
            <a:r>
              <a:rPr lang="en-US" sz="1600" dirty="0">
                <a:latin typeface="Gill Sans MT"/>
              </a:rPr>
              <a:t>March 11, 2021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1546B0C6-0615-4677-A5FC-6FE0994F5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672" y="227972"/>
            <a:ext cx="1981200" cy="313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EEA5A2-B4EA-4A69-8B73-0825CF4998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179" y="99127"/>
            <a:ext cx="554534" cy="552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537" y="987772"/>
            <a:ext cx="2899863" cy="3726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30"/>
          <a:stretch/>
        </p:blipFill>
        <p:spPr>
          <a:xfrm>
            <a:off x="7048242" y="220881"/>
            <a:ext cx="1828800" cy="43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99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1F7C78-3738-471F-8C1A-A50AD47CAB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" y="0"/>
            <a:ext cx="73169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20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8753FE-1A78-4E6C-B4A3-07900C6AC5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48" y="0"/>
            <a:ext cx="78283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24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2857C8-2D42-4668-BB19-D0AAB6F555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1" y="0"/>
            <a:ext cx="856869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60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45239B0-B198-4720-B383-06F63F9B99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54"/>
            <a:ext cx="9144000" cy="49099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0EF2B94-6CE5-4B5B-A91E-F7287F2C6088}"/>
              </a:ext>
            </a:extLst>
          </p:cNvPr>
          <p:cNvSpPr txBox="1"/>
          <p:nvPr/>
        </p:nvSpPr>
        <p:spPr>
          <a:xfrm>
            <a:off x="7340138" y="3867150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*Delivery of Career Connections Services Associated with</a:t>
            </a:r>
          </a:p>
          <a:p>
            <a:r>
              <a:rPr lang="en-US" sz="1200" b="1" dirty="0">
                <a:solidFill>
                  <a:schemeClr val="accent1"/>
                </a:solidFill>
              </a:rPr>
              <a:t> 44% Boost in Employment Outcomes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91595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378FCD-BC48-4521-8D50-15DC3C8BB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971550"/>
            <a:ext cx="6172200" cy="17907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3594"/>
                </a:solidFill>
                <a:latin typeface="Gill Sans MT Bold" panose="020B0802020104020203" pitchFamily="34" charset="0"/>
              </a:rPr>
              <a:t>Current Capacity to Provide Career-Related Supports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23B6BC7-6D58-42F2-888D-FA27DC227E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1546B0C6-0615-4677-A5FC-6FE0994F5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223" y="4430730"/>
            <a:ext cx="2403834" cy="3800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16B843E-CB60-49E5-8E8F-B6795C24E9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9" y="4070835"/>
            <a:ext cx="1015068" cy="1011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30"/>
          <a:stretch/>
        </p:blipFill>
        <p:spPr>
          <a:xfrm>
            <a:off x="3048000" y="4400550"/>
            <a:ext cx="2362200" cy="55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46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457685B-AB98-4D81-B060-9B1E6114E0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"/>
          <a:stretch/>
        </p:blipFill>
        <p:spPr>
          <a:xfrm>
            <a:off x="1295400" y="0"/>
            <a:ext cx="66191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72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DB7AE6-9282-4D0C-A589-4193AD942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628" y="58519"/>
            <a:ext cx="6955971" cy="646331"/>
          </a:xfrm>
        </p:spPr>
        <p:txBody>
          <a:bodyPr/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Gap in Potential Need for and Current Capacity for Multi-year Intensive Career Services Programming for Boston’s Class of 2023</a:t>
            </a:r>
            <a:endParaRPr lang="en-US" sz="1800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FC978AC4-D4C4-4488-B299-C86642260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35529"/>
              </p:ext>
            </p:extLst>
          </p:nvPr>
        </p:nvGraphicFramePr>
        <p:xfrm>
          <a:off x="326572" y="704850"/>
          <a:ext cx="8665028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AD075C-5388-44A0-B9AE-763206C745FC}"/>
              </a:ext>
            </a:extLst>
          </p:cNvPr>
          <p:cNvSpPr txBox="1"/>
          <p:nvPr/>
        </p:nvSpPr>
        <p:spPr>
          <a:xfrm>
            <a:off x="6096000" y="112395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Projected Gap: 780 students</a:t>
            </a:r>
          </a:p>
        </p:txBody>
      </p:sp>
    </p:spTree>
    <p:extLst>
      <p:ext uri="{BB962C8B-B14F-4D97-AF65-F5344CB8AC3E}">
        <p14:creationId xmlns:p14="http://schemas.microsoft.com/office/powerpoint/2010/main" val="1943399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378FCD-BC48-4521-8D50-15DC3C8BB7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rgbClr val="003594"/>
                </a:solidFill>
                <a:latin typeface="Gill Sans MT Bold" panose="020B0802020104020203" pitchFamily="34" charset="0"/>
              </a:rPr>
              <a:t>Recommendations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23B6BC7-6D58-42F2-888D-FA27DC227E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1546B0C6-0615-4677-A5FC-6FE0994F5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223" y="4430730"/>
            <a:ext cx="2403834" cy="3800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16B843E-CB60-49E5-8E8F-B6795C24E9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9" y="4070835"/>
            <a:ext cx="1015068" cy="1011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30"/>
          <a:stretch/>
        </p:blipFill>
        <p:spPr>
          <a:xfrm>
            <a:off x="3048000" y="4400550"/>
            <a:ext cx="2362200" cy="55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59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990600" y="895350"/>
            <a:ext cx="7162800" cy="685800"/>
          </a:xfrm>
        </p:spPr>
        <p:txBody>
          <a:bodyPr/>
          <a:lstStyle/>
          <a:p>
            <a:r>
              <a:rPr lang="en-US" sz="2400" dirty="0"/>
              <a:t>Empower Students to Incorporate Labor Market Information into  Education Decisions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AF97C99-4217-4EF0-A87E-E562D0D99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657351"/>
            <a:ext cx="5093182" cy="331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54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81200" y="209550"/>
            <a:ext cx="6781800" cy="297656"/>
          </a:xfrm>
        </p:spPr>
        <p:txBody>
          <a:bodyPr/>
          <a:lstStyle/>
          <a:p>
            <a:r>
              <a:rPr lang="en-US" b="1" dirty="0">
                <a:latin typeface="Gill Sans MT" panose="020B0502020104020203" pitchFamily="34" charset="0"/>
              </a:rPr>
              <a:t>New Tools to Explore Boston Job Market and Outcomes by Major</a:t>
            </a:r>
          </a:p>
        </p:txBody>
      </p:sp>
      <p:pic>
        <p:nvPicPr>
          <p:cNvPr id="4" name="Picture 3" descr="Chart, scatter chart, bubble chart&#10;&#10;Description automatically generated">
            <a:extLst>
              <a:ext uri="{FF2B5EF4-FFF2-40B4-BE49-F238E27FC236}">
                <a16:creationId xmlns:a16="http://schemas.microsoft.com/office/drawing/2014/main" xmlns="" id="{ACB53798-F218-46D9-A127-F6A468E8F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19150"/>
            <a:ext cx="4782323" cy="2549083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xmlns="" id="{8C78D37A-C871-4E69-B2DB-A825A29568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41411"/>
            <a:ext cx="5029200" cy="243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88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25DDFA6A-F8AF-410C-99DA-65B9961B1E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047750"/>
            <a:ext cx="7620000" cy="3238500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594"/>
                </a:solidFill>
              </a:rPr>
              <a:t>Over 40% of all 4-year college graduates fail to land a good first job. </a:t>
            </a:r>
            <a:r>
              <a:rPr lang="en-US" sz="1600" dirty="0">
                <a:solidFill>
                  <a:srgbClr val="003594"/>
                </a:solidFill>
              </a:rPr>
              <a:t>(New York Federal Reserve Bank, 2020; Burning Glass/Strada Institute, 2018)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3594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594"/>
                </a:solidFill>
              </a:rPr>
              <a:t>Low-income students get a much lower return for their education investment, earning half as much as their more affluent peers over the course of their career. </a:t>
            </a:r>
            <a:r>
              <a:rPr lang="en-US" sz="1400" dirty="0">
                <a:solidFill>
                  <a:srgbClr val="003594"/>
                </a:solidFill>
              </a:rPr>
              <a:t>(Upjohn Institute, 2016)</a:t>
            </a:r>
          </a:p>
          <a:p>
            <a:endParaRPr lang="en-US" dirty="0">
              <a:solidFill>
                <a:srgbClr val="003594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76AA7340-F785-4DC0-A11E-757D9739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09550"/>
            <a:ext cx="6553200" cy="297656"/>
          </a:xfrm>
        </p:spPr>
        <p:txBody>
          <a:bodyPr/>
          <a:lstStyle/>
          <a:p>
            <a:r>
              <a:rPr lang="en-US" sz="2800" b="1" dirty="0"/>
              <a:t>The Problem</a:t>
            </a:r>
          </a:p>
        </p:txBody>
      </p:sp>
    </p:spTree>
    <p:extLst>
      <p:ext uri="{BB962C8B-B14F-4D97-AF65-F5344CB8AC3E}">
        <p14:creationId xmlns:p14="http://schemas.microsoft.com/office/powerpoint/2010/main" val="1512965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85800" y="1024468"/>
            <a:ext cx="7620000" cy="771737"/>
          </a:xfrm>
        </p:spPr>
        <p:txBody>
          <a:bodyPr/>
          <a:lstStyle/>
          <a:p>
            <a:r>
              <a:rPr lang="en-US" sz="2400" dirty="0"/>
              <a:t>Help Liberal Arts Majors Acquire and Demonstrate Career-Relevant Experience and Skills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Two people having a conversation&#10;&#10;Description automatically generated with low confidence">
            <a:extLst>
              <a:ext uri="{FF2B5EF4-FFF2-40B4-BE49-F238E27FC236}">
                <a16:creationId xmlns:a16="http://schemas.microsoft.com/office/drawing/2014/main" xmlns="" id="{EB6DF7EC-A815-44CE-8D1A-68061E56D2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48" y="2037286"/>
            <a:ext cx="4010436" cy="2673625"/>
          </a:xfrm>
          <a:prstGeom prst="rect">
            <a:avLst/>
          </a:prstGeom>
        </p:spPr>
      </p:pic>
      <p:pic>
        <p:nvPicPr>
          <p:cNvPr id="8" name="Picture 7" descr="A picture containing tree, grass, outdoor, ground&#10;&#10;Description automatically generated">
            <a:extLst>
              <a:ext uri="{FF2B5EF4-FFF2-40B4-BE49-F238E27FC236}">
                <a16:creationId xmlns:a16="http://schemas.microsoft.com/office/drawing/2014/main" xmlns="" id="{6FB8AF1C-722B-49BB-9D36-659E41A190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62001" y="2679269"/>
            <a:ext cx="2390942" cy="1358489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CD841E8E-C630-4DD4-A3DE-717456A61F16}"/>
              </a:ext>
            </a:extLst>
          </p:cNvPr>
          <p:cNvSpPr/>
          <p:nvPr/>
        </p:nvSpPr>
        <p:spPr>
          <a:xfrm>
            <a:off x="3403851" y="3154537"/>
            <a:ext cx="664976" cy="49088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40936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54" y="1265968"/>
            <a:ext cx="3259187" cy="323903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470310" y="1091486"/>
            <a:ext cx="6375832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Burning Glass researchers have identified eight skill sets that liberal arts degree students can develop through coursework or internships to </a:t>
            </a:r>
            <a:r>
              <a:rPr lang="en-US" sz="1650" b="1" dirty="0">
                <a:solidFill>
                  <a:schemeClr val="accent2"/>
                </a:solidFill>
              </a:rPr>
              <a:t>double their job prospects</a:t>
            </a:r>
            <a:r>
              <a:rPr lang="en-US" sz="1350" dirty="0"/>
              <a:t>:</a:t>
            </a:r>
          </a:p>
          <a:p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1744396" y="1936372"/>
            <a:ext cx="6242548" cy="2684749"/>
            <a:chOff x="801861" y="2581829"/>
            <a:chExt cx="8323397" cy="3579665"/>
          </a:xfrm>
        </p:grpSpPr>
        <p:sp>
          <p:nvSpPr>
            <p:cNvPr id="34" name="TextBox 33"/>
            <p:cNvSpPr txBox="1"/>
            <p:nvPr/>
          </p:nvSpPr>
          <p:spPr>
            <a:xfrm>
              <a:off x="6692783" y="3510647"/>
              <a:ext cx="24324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chemeClr val="accent4"/>
                  </a:solidFill>
                  <a:ea typeface="Arial" charset="0"/>
                  <a:cs typeface="Arial" charset="0"/>
                </a:rPr>
                <a:t>GRAPHIC DESIGN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1861" y="4570750"/>
              <a:ext cx="256382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chemeClr val="accent4"/>
                  </a:solidFill>
                  <a:ea typeface="Arial" charset="0"/>
                  <a:cs typeface="Arial" charset="0"/>
                </a:rPr>
                <a:t>GENERAL</a:t>
              </a:r>
            </a:p>
            <a:p>
              <a:r>
                <a:rPr lang="en-US" sz="1350" b="1" dirty="0">
                  <a:solidFill>
                    <a:schemeClr val="accent4"/>
                  </a:solidFill>
                  <a:ea typeface="Arial" charset="0"/>
                  <a:cs typeface="Arial" charset="0"/>
                </a:rPr>
                <a:t>BUSINESS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1861" y="2777028"/>
              <a:ext cx="219687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chemeClr val="accent4"/>
                  </a:solidFill>
                  <a:ea typeface="Arial" charset="0"/>
                  <a:cs typeface="Arial" charset="0"/>
                </a:rPr>
                <a:t>IT NETWORKING &amp; SUPPORT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1861" y="3848221"/>
              <a:ext cx="178681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chemeClr val="accent4"/>
                  </a:solidFill>
                  <a:ea typeface="Arial" charset="0"/>
                  <a:cs typeface="Arial" charset="0"/>
                </a:rPr>
                <a:t>SALES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92783" y="4342970"/>
              <a:ext cx="211805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chemeClr val="accent4"/>
                  </a:solidFill>
                  <a:ea typeface="Arial" charset="0"/>
                  <a:cs typeface="Arial" charset="0"/>
                </a:rPr>
                <a:t>COMPUTER PROGRAMMING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610982" y="5104365"/>
              <a:ext cx="215691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chemeClr val="accent4"/>
                  </a:solidFill>
                  <a:ea typeface="Arial" charset="0"/>
                  <a:cs typeface="Arial" charset="0"/>
                </a:rPr>
                <a:t>DATA ANALYSIS &amp; MANAGEMENT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692783" y="2581829"/>
              <a:ext cx="178681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chemeClr val="accent4"/>
                  </a:solidFill>
                  <a:ea typeface="Arial" charset="0"/>
                  <a:cs typeface="Arial" charset="0"/>
                </a:rPr>
                <a:t>MARKETING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98761" y="5104365"/>
              <a:ext cx="24324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chemeClr val="accent4"/>
                  </a:solidFill>
                  <a:ea typeface="Arial" charset="0"/>
                  <a:cs typeface="Arial" charset="0"/>
                </a:rPr>
                <a:t>SOCIAL MEDIA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1861" y="3335000"/>
              <a:ext cx="174093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ea typeface="Arial" charset="0"/>
                  <a:cs typeface="Arial" charset="0"/>
                </a:rPr>
                <a:t>+ $1,058 premium</a:t>
              </a:r>
            </a:p>
            <a:p>
              <a:r>
                <a:rPr lang="en-US" sz="900" b="1" dirty="0">
                  <a:ea typeface="Arial" charset="0"/>
                  <a:cs typeface="Arial" charset="0"/>
                </a:rPr>
                <a:t>66,429 postings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01861" y="4157651"/>
              <a:ext cx="180078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ea typeface="Arial" charset="0"/>
                  <a:cs typeface="Arial" charset="0"/>
                </a:rPr>
                <a:t>567,855 postings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01861" y="5166005"/>
              <a:ext cx="170775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ea typeface="Arial" charset="0"/>
                  <a:cs typeface="Arial" charset="0"/>
                </a:rPr>
                <a:t>+ $11,144 premium</a:t>
              </a:r>
            </a:p>
            <a:p>
              <a:r>
                <a:rPr lang="en-US" sz="900" b="1" dirty="0">
                  <a:ea typeface="Arial" charset="0"/>
                  <a:cs typeface="Arial" charset="0"/>
                </a:rPr>
                <a:t>577,787 postings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19288" y="5669051"/>
              <a:ext cx="18418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ea typeface="Arial" charset="0"/>
                  <a:cs typeface="Arial" charset="0"/>
                </a:rPr>
                <a:t>+ $12,703 premium</a:t>
              </a:r>
            </a:p>
            <a:p>
              <a:r>
                <a:rPr lang="en-US" sz="900" b="1" dirty="0">
                  <a:ea typeface="Arial" charset="0"/>
                  <a:cs typeface="Arial" charset="0"/>
                </a:rPr>
                <a:t>136,757 postings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18764" y="5397422"/>
              <a:ext cx="171142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ea typeface="Arial" charset="0"/>
                  <a:cs typeface="Arial" charset="0"/>
                </a:rPr>
                <a:t>+ $3,424 premium</a:t>
              </a:r>
            </a:p>
            <a:p>
              <a:r>
                <a:rPr lang="en-US" sz="900" b="1" dirty="0">
                  <a:ea typeface="Arial" charset="0"/>
                  <a:cs typeface="Arial" charset="0"/>
                </a:rPr>
                <a:t>399,577 postings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692783" y="2855480"/>
              <a:ext cx="17050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ea typeface="Arial" charset="0"/>
                  <a:cs typeface="Arial" charset="0"/>
                </a:rPr>
                <a:t>+ $336 premium</a:t>
              </a:r>
            </a:p>
            <a:p>
              <a:r>
                <a:rPr lang="en-US" sz="900" b="1" dirty="0">
                  <a:ea typeface="Arial" charset="0"/>
                  <a:cs typeface="Arial" charset="0"/>
                </a:rPr>
                <a:t>359,916 postings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92783" y="3773189"/>
              <a:ext cx="167065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ea typeface="Arial" charset="0"/>
                  <a:cs typeface="Arial" charset="0"/>
                </a:rPr>
                <a:t>+ $9,188 premium</a:t>
              </a:r>
            </a:p>
            <a:p>
              <a:r>
                <a:rPr lang="en-US" sz="900" b="1" dirty="0">
                  <a:ea typeface="Arial" charset="0"/>
                  <a:cs typeface="Arial" charset="0"/>
                </a:rPr>
                <a:t>134,090 postings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692783" y="4892631"/>
              <a:ext cx="176800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ea typeface="Arial" charset="0"/>
                  <a:cs typeface="Arial" charset="0"/>
                </a:rPr>
                <a:t>+ $17,753 premium</a:t>
              </a:r>
            </a:p>
            <a:p>
              <a:r>
                <a:rPr lang="en-US" sz="900" b="1" dirty="0">
                  <a:ea typeface="Arial" charset="0"/>
                  <a:cs typeface="Arial" charset="0"/>
                </a:rPr>
                <a:t>52,822 postings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E31DC50-F172-46EC-B678-3B81B1664DA7}"/>
              </a:ext>
            </a:extLst>
          </p:cNvPr>
          <p:cNvSpPr txBox="1"/>
          <p:nvPr/>
        </p:nvSpPr>
        <p:spPr>
          <a:xfrm>
            <a:off x="2173611" y="207192"/>
            <a:ext cx="6472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none" dirty="0">
                <a:solidFill>
                  <a:srgbClr val="003594"/>
                </a:solidFill>
                <a:latin typeface="Gill Sans MT" panose="020B0502020104020203" pitchFamily="34" charset="0"/>
              </a:rPr>
              <a:t>Extra Skills That Boost Value of Liberal Arts Degree</a:t>
            </a:r>
          </a:p>
        </p:txBody>
      </p:sp>
    </p:spTree>
    <p:extLst>
      <p:ext uri="{BB962C8B-B14F-4D97-AF65-F5344CB8AC3E}">
        <p14:creationId xmlns:p14="http://schemas.microsoft.com/office/powerpoint/2010/main" val="2013751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95300" y="1428751"/>
            <a:ext cx="3429000" cy="3041183"/>
          </a:xfrm>
        </p:spPr>
        <p:txBody>
          <a:bodyPr/>
          <a:lstStyle/>
          <a:p>
            <a:r>
              <a:rPr lang="en-US" sz="28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 strategies to efficiently scale career coaching and internship/job placement services </a:t>
            </a:r>
            <a:endParaRPr lang="en-US" sz="2800" dirty="0">
              <a:latin typeface="Gill Sans MT" panose="020B0502020104020203" pitchFamily="34" charset="0"/>
            </a:endParaRPr>
          </a:p>
          <a:p>
            <a:pPr algn="l"/>
            <a:endParaRPr lang="en-US" sz="28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l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xmlns="" id="{68667AF1-75EB-4A69-94C6-23D2E1EADF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33" y="1047750"/>
            <a:ext cx="3628931" cy="321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91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533400" y="1223010"/>
            <a:ext cx="3886200" cy="3482340"/>
          </a:xfrm>
        </p:spPr>
        <p:txBody>
          <a:bodyPr/>
          <a:lstStyle/>
          <a:p>
            <a:pPr marL="285743" indent="-285743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Gill Sans MT" panose="020B05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Mobilize corporate leaders and industry associations to create more internship programs like Project Onramp to redress inequities in Boston job market</a:t>
            </a:r>
          </a:p>
          <a:p>
            <a:pPr marL="285743" indent="-285743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Gill Sans MT" panose="020B05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Expand participation of students from low-income backgrounds and students of color in existing large-scale internship programs</a:t>
            </a:r>
          </a:p>
          <a:p>
            <a:pPr algn="l"/>
            <a:endParaRPr lang="en-US" sz="18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l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EF3F2D7F-85D5-4F99-B6CE-CC745AAD2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23010"/>
            <a:ext cx="3810000" cy="325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01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90600" y="1962150"/>
            <a:ext cx="7162800" cy="142875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1546B0C6-0615-4677-A5FC-6FE0994F5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223" y="4430730"/>
            <a:ext cx="2403834" cy="3800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16B843E-CB60-49E5-8E8F-B6795C24E9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9" y="4070835"/>
            <a:ext cx="1015068" cy="10115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30"/>
          <a:stretch/>
        </p:blipFill>
        <p:spPr>
          <a:xfrm>
            <a:off x="3048000" y="4400550"/>
            <a:ext cx="2362200" cy="55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06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CE8584-AA29-43F9-AA96-F392DAB3D8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86"/>
            <a:ext cx="9144000" cy="508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87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25DDFA6A-F8AF-410C-99DA-65B9961B1E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9100" y="1123950"/>
            <a:ext cx="8305800" cy="3886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Analyze the post-college employment and earnings experiences of 4-year college grads from Boston and local colleges and identify factors associated with getting a good first job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Examine existing capacity for providing career-related supports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Identify successful/promising practices and strategies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76AA7340-F785-4DC0-A11E-757D9739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09550"/>
            <a:ext cx="6553200" cy="297656"/>
          </a:xfrm>
        </p:spPr>
        <p:txBody>
          <a:bodyPr/>
          <a:lstStyle/>
          <a:p>
            <a:r>
              <a:rPr lang="en-US" sz="2800" b="1" dirty="0"/>
              <a:t>Goals of this Strategic Assessment</a:t>
            </a:r>
          </a:p>
        </p:txBody>
      </p:sp>
    </p:spTree>
    <p:extLst>
      <p:ext uri="{BB962C8B-B14F-4D97-AF65-F5344CB8AC3E}">
        <p14:creationId xmlns:p14="http://schemas.microsoft.com/office/powerpoint/2010/main" val="255479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25DDFA6A-F8AF-410C-99DA-65B9961B1E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895350"/>
            <a:ext cx="8534400" cy="365760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First-year employment outcomes for 248 college graduates from Boston, who had been served by Bottom Line’s College Success program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BPS college enrollment, completion, and types of degrees earned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U.S. College Scorecard data on earnings of graduates by college and field of study at 7 public colleges that are top destinations for BPS graduates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Social Profile data of graduates from these 7 public colleges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Interviews with organizations and college departments that are brokering college internships and supporting students with post-college job placement 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76AA7340-F785-4DC0-A11E-757D9739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09550"/>
            <a:ext cx="6553200" cy="297656"/>
          </a:xfrm>
        </p:spPr>
        <p:txBody>
          <a:bodyPr/>
          <a:lstStyle/>
          <a:p>
            <a:r>
              <a:rPr lang="en-US" sz="2800" b="1" dirty="0"/>
              <a:t>Data Sources</a:t>
            </a:r>
          </a:p>
        </p:txBody>
      </p:sp>
    </p:spTree>
    <p:extLst>
      <p:ext uri="{BB962C8B-B14F-4D97-AF65-F5344CB8AC3E}">
        <p14:creationId xmlns:p14="http://schemas.microsoft.com/office/powerpoint/2010/main" val="53738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E73B7B-9B63-469F-B36E-E3ED654B9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98754"/>
            <a:ext cx="7467600" cy="991692"/>
          </a:xfrm>
        </p:spPr>
        <p:txBody>
          <a:bodyPr>
            <a:normAutofit/>
          </a:bodyPr>
          <a:lstStyle/>
          <a:p>
            <a:pPr algn="r"/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Bottom Line’s 2018 College Graduate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09F1B0-87DB-4BF3-BFF1-A92AB633F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58" y="971551"/>
            <a:ext cx="8330742" cy="347735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Surveyed 288 college graduates (248 responded or 86%) to ask about their post-college education and employment plans.</a:t>
            </a: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The surveyed grads met income eligibility (&lt;200% of FPL) while in high school in Boston area and participated in Bottom Line’s programming in college.</a:t>
            </a:r>
          </a:p>
          <a:p>
            <a:pPr marL="342900" lvl="1" indent="0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First Destination Career Outcomes of Boston Graduates 2017-2018 </a:t>
            </a:r>
          </a:p>
          <a:p>
            <a:pPr lvl="2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66% of graduates who didn’t continue their education were employed in full-time career relevant roles. </a:t>
            </a:r>
          </a:p>
        </p:txBody>
      </p:sp>
    </p:spTree>
    <p:extLst>
      <p:ext uri="{BB962C8B-B14F-4D97-AF65-F5344CB8AC3E}">
        <p14:creationId xmlns:p14="http://schemas.microsoft.com/office/powerpoint/2010/main" val="48739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DB7AE6-9282-4D0C-A589-4193AD942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76200"/>
            <a:ext cx="7341524" cy="419100"/>
          </a:xfrm>
        </p:spPr>
        <p:txBody>
          <a:bodyPr/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Salary of First Full-Time Job After College,  </a:t>
            </a:r>
            <a:b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</a:b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Bottom Line and All New England College Graduates </a:t>
            </a:r>
            <a:endParaRPr lang="en-US" sz="2000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259453FF-F29B-4BC0-8978-DB3ABBBF88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512225"/>
              </p:ext>
            </p:extLst>
          </p:nvPr>
        </p:nvGraphicFramePr>
        <p:xfrm>
          <a:off x="407324" y="1006879"/>
          <a:ext cx="8382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6199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E73B7B-9B63-469F-B36E-E3ED654B9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09550"/>
            <a:ext cx="7162800" cy="980896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Factors Associated With Better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09F1B0-87DB-4BF3-BFF1-A92AB633F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58" y="1048843"/>
            <a:ext cx="8006892" cy="340005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Field of Study 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Internship participation in college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Comprehensive career counseling and job placement supports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1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79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E181BCC-E05D-4E7C-B18F-A6A11F494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34" y="0"/>
            <a:ext cx="752293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19366"/>
      </p:ext>
    </p:extLst>
  </p:cSld>
  <p:clrMapOvr>
    <a:masterClrMapping/>
  </p:clrMapOvr>
</p:sld>
</file>

<file path=ppt/theme/theme1.xml><?xml version="1.0" encoding="utf-8"?>
<a:theme xmlns:a="http://schemas.openxmlformats.org/drawingml/2006/main" name="TBF PPTemplate.2017_3">
  <a:themeElements>
    <a:clrScheme name="TBF 2017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594"/>
      </a:accent1>
      <a:accent2>
        <a:srgbClr val="A3832C"/>
      </a:accent2>
      <a:accent3>
        <a:srgbClr val="CEA800"/>
      </a:accent3>
      <a:accent4>
        <a:srgbClr val="663387"/>
      </a:accent4>
      <a:accent5>
        <a:srgbClr val="A82049"/>
      </a:accent5>
      <a:accent6>
        <a:srgbClr val="007396"/>
      </a:accent6>
      <a:hlink>
        <a:srgbClr val="003594"/>
      </a:hlink>
      <a:folHlink>
        <a:srgbClr val="A3832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BF PPTemplate.2017_3" id="{296C9467-5AF8-CE40-AED9-8E92509457BA}" vid="{9CF5B61B-1578-074B-B169-A7EAD690195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C5B00DDA8F4A4C8976A85794445FF0" ma:contentTypeVersion="13" ma:contentTypeDescription="Create a new document." ma:contentTypeScope="" ma:versionID="360a60c4c757e960348bf82e20105d6d">
  <xsd:schema xmlns:xsd="http://www.w3.org/2001/XMLSchema" xmlns:xs="http://www.w3.org/2001/XMLSchema" xmlns:p="http://schemas.microsoft.com/office/2006/metadata/properties" xmlns:ns3="c6861ff8-5771-4dce-b2dd-071ffa523107" xmlns:ns4="67b3d329-8ac2-4fcd-a433-a666a6ae6c1d" targetNamespace="http://schemas.microsoft.com/office/2006/metadata/properties" ma:root="true" ma:fieldsID="5859fe2433048fadf17d7158f9afbc17" ns3:_="" ns4:_="">
    <xsd:import namespace="c6861ff8-5771-4dce-b2dd-071ffa523107"/>
    <xsd:import namespace="67b3d329-8ac2-4fcd-a433-a666a6ae6c1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861ff8-5771-4dce-b2dd-071ffa5231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3d329-8ac2-4fcd-a433-a666a6ae6c1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134E73-A2F1-4008-AB56-EBCBA152A5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861ff8-5771-4dce-b2dd-071ffa523107"/>
    <ds:schemaRef ds:uri="67b3d329-8ac2-4fcd-a433-a666a6ae6c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1CF89A-4151-4313-A4C7-76934A990B38}">
  <ds:schemaRefs>
    <ds:schemaRef ds:uri="http://schemas.microsoft.com/office/2006/documentManagement/types"/>
    <ds:schemaRef ds:uri="http://www.w3.org/XML/1998/namespace"/>
    <ds:schemaRef ds:uri="67b3d329-8ac2-4fcd-a433-a666a6ae6c1d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6861ff8-5771-4dce-b2dd-071ffa523107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BEAD510-422B-4983-AC1D-74B11BFC87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9693</TotalTime>
  <Words>579</Words>
  <Application>Microsoft Macintosh PowerPoint</Application>
  <PresentationFormat>On-screen Show (16:9)</PresentationFormat>
  <Paragraphs>109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Gill Sans MT</vt:lpstr>
      <vt:lpstr>Gill Sans MT Bold</vt:lpstr>
      <vt:lpstr>Times New Roman</vt:lpstr>
      <vt:lpstr>TBF PPTemplate.2017_3</vt:lpstr>
      <vt:lpstr>Mobilizing for Opportunity:   Connecting Low-Income College Students to Internships and Good First Jobs</vt:lpstr>
      <vt:lpstr>The Problem</vt:lpstr>
      <vt:lpstr>PowerPoint Presentation</vt:lpstr>
      <vt:lpstr>Goals of this Strategic Assessment</vt:lpstr>
      <vt:lpstr>Data Sources</vt:lpstr>
      <vt:lpstr>Bottom Line’s 2018 College Graduate Survey</vt:lpstr>
      <vt:lpstr>Salary of First Full-Time Job After College,   Bottom Line and All New England College Graduates </vt:lpstr>
      <vt:lpstr>Factors Associated With Better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Capacity to Provide Career-Related Supports</vt:lpstr>
      <vt:lpstr>PowerPoint Presentation</vt:lpstr>
      <vt:lpstr>Gap in Potential Need for and Current Capacity for Multi-year Intensive Career Services Programming for Boston’s Class of 2023</vt:lpstr>
      <vt:lpstr>Recommendations</vt:lpstr>
      <vt:lpstr>PowerPoint Presentation</vt:lpstr>
      <vt:lpstr>New Tools to Explore Boston Job Market and Outcomes by Major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mindSHIFT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Hindley, Barbara</dc:creator>
  <cp:lastModifiedBy>hannah bates</cp:lastModifiedBy>
  <cp:revision>87</cp:revision>
  <cp:lastPrinted>2021-03-09T17:52:55Z</cp:lastPrinted>
  <dcterms:created xsi:type="dcterms:W3CDTF">2017-05-01T19:42:31Z</dcterms:created>
  <dcterms:modified xsi:type="dcterms:W3CDTF">2021-03-11T21:15:01Z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0x010100D3C5B00DDA8F4A4C8976A85794445FF0</vt:lpwstr>
  </property>
</Properties>
</file>